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6"/>
  </p:notesMasterIdLst>
  <p:sldIdLst>
    <p:sldId id="256" r:id="rId3"/>
    <p:sldId id="327" r:id="rId4"/>
    <p:sldId id="324" r:id="rId5"/>
  </p:sldIdLst>
  <p:sldSz cx="12192000" cy="6858000"/>
  <p:notesSz cx="9928225" cy="67976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itillium Web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9E9FBA-49EF-4B8C-9583-1C1957A79CCF}">
  <a:tblStyle styleId="{9F9E9FBA-49EF-4B8C-9583-1C1957A79CC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655025" y="509825"/>
            <a:ext cx="6619125" cy="2549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800" y="3228875"/>
            <a:ext cx="7942575" cy="30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1220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92800" y="3228875"/>
            <a:ext cx="7942575" cy="30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92800" y="3228875"/>
            <a:ext cx="7942575" cy="30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992800" y="3228875"/>
            <a:ext cx="7942575" cy="30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60" cy="285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838080" y="4589640"/>
            <a:ext cx="1050876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60" cy="285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1050876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838080" y="5373360"/>
            <a:ext cx="1050876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60" cy="285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512820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22960" y="4589640"/>
            <a:ext cx="512820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222960" y="5373360"/>
            <a:ext cx="512820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838080" y="5373360"/>
            <a:ext cx="512820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60" cy="285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1050876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838080" y="4589640"/>
            <a:ext cx="1050876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2320" y="4589640"/>
            <a:ext cx="1879560" cy="149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2320" y="4589640"/>
            <a:ext cx="1879560" cy="149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00" cy="2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838080" y="4589640"/>
            <a:ext cx="105087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00" cy="2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51282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6222960" y="4589640"/>
            <a:ext cx="51282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00" cy="2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230840" y="1709640"/>
            <a:ext cx="5441100" cy="7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00" cy="2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51282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838080" y="5373360"/>
            <a:ext cx="51282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6222960" y="4589640"/>
            <a:ext cx="51282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00" cy="2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51282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222960" y="4589640"/>
            <a:ext cx="51282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6222960" y="5373360"/>
            <a:ext cx="51282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00" cy="2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51282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6222960" y="4589640"/>
            <a:ext cx="51282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838080" y="5373360"/>
            <a:ext cx="105087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00" cy="2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105087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838080" y="5373360"/>
            <a:ext cx="105087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00" cy="2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51282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6222960" y="4589640"/>
            <a:ext cx="51282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6222960" y="5373360"/>
            <a:ext cx="51282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4"/>
          </p:nvPr>
        </p:nvSpPr>
        <p:spPr>
          <a:xfrm>
            <a:off x="838080" y="5373360"/>
            <a:ext cx="51282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00" cy="28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105087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838080" y="4589640"/>
            <a:ext cx="105087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2320" y="4589640"/>
            <a:ext cx="1879560" cy="149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2320" y="4589640"/>
            <a:ext cx="1879560" cy="149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gradFill>
          <a:gsLst>
            <a:gs pos="0">
              <a:srgbClr val="F4F8FB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12" scaled="0"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609600" y="1604520"/>
            <a:ext cx="109722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15800" y="365040"/>
            <a:ext cx="7521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Shape 120" descr="https://lh3.googleusercontent.com/ooC4Ds3vFnQadu2DjyIwVSk7pRigDw_AFx9-ZQG22aOe3ot1XtZD6XxlxA45fY3PHPMjo_vwsruI1FMe1pHmGVRMEfUS0hfnMGthruCFJILIT7PupQvANy7JCyewvxroJRI-vzvEL-wksLsc3Q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6320" y="0"/>
            <a:ext cx="3215680" cy="1209568"/>
          </a:xfrm>
          <a:prstGeom prst="rect">
            <a:avLst/>
          </a:prstGeom>
          <a:solidFill>
            <a:schemeClr val="lt2">
              <a:alpha val="0"/>
            </a:schemeClr>
          </a:solidFill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60" cy="285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1050876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60" cy="285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512820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222960" y="4589640"/>
            <a:ext cx="512820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60" cy="285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230840" y="1709640"/>
            <a:ext cx="10251360" cy="13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60" cy="285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512820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838080" y="5373360"/>
            <a:ext cx="512820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6222960" y="4589640"/>
            <a:ext cx="512820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60" cy="285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512820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6222960" y="4589640"/>
            <a:ext cx="512820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222960" y="5373360"/>
            <a:ext cx="512820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230840" y="1709640"/>
            <a:ext cx="10251360" cy="285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8080" y="4589640"/>
            <a:ext cx="512820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222960" y="4589640"/>
            <a:ext cx="512820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838080" y="5373360"/>
            <a:ext cx="10508760" cy="71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837640" y="169920"/>
            <a:ext cx="3250080" cy="16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15">
            <a:alphaModFix/>
          </a:blip>
          <a:srcRect l="3715" t="938" r="6723" b="13503"/>
          <a:stretch/>
        </p:blipFill>
        <p:spPr>
          <a:xfrm>
            <a:off x="0" y="0"/>
            <a:ext cx="121917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 rot="-2340000">
            <a:off x="4989600" y="4002480"/>
            <a:ext cx="7199640" cy="35640"/>
          </a:xfrm>
          <a:prstGeom prst="rect">
            <a:avLst/>
          </a:prstGeom>
          <a:gradFill>
            <a:gsLst>
              <a:gs pos="0">
                <a:srgbClr val="FFFFFF">
                  <a:alpha val="24313"/>
                </a:srgbClr>
              </a:gs>
              <a:gs pos="100000">
                <a:srgbClr val="1A5EAA">
                  <a:alpha val="64313"/>
                </a:srgbClr>
              </a:gs>
            </a:gsLst>
            <a:lin ang="234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 rot="-1740000">
            <a:off x="2968560" y="3574800"/>
            <a:ext cx="7811640" cy="35640"/>
          </a:xfrm>
          <a:prstGeom prst="rect">
            <a:avLst/>
          </a:prstGeom>
          <a:gradFill>
            <a:gsLst>
              <a:gs pos="0">
                <a:srgbClr val="FFFFFF">
                  <a:alpha val="24313"/>
                </a:srgbClr>
              </a:gs>
              <a:gs pos="100000">
                <a:srgbClr val="1A5EAA">
                  <a:alpha val="64313"/>
                </a:srgbClr>
              </a:gs>
            </a:gsLst>
            <a:lin ang="174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 rot="-1380000">
            <a:off x="1867320" y="2960280"/>
            <a:ext cx="7811640" cy="35640"/>
          </a:xfrm>
          <a:prstGeom prst="rect">
            <a:avLst/>
          </a:prstGeom>
          <a:gradFill>
            <a:gsLst>
              <a:gs pos="0">
                <a:srgbClr val="FFFFFF">
                  <a:alpha val="24313"/>
                </a:srgbClr>
              </a:gs>
              <a:gs pos="100000">
                <a:srgbClr val="1A5EAA">
                  <a:alpha val="64313"/>
                </a:srgbClr>
              </a:gs>
            </a:gsLst>
            <a:lin ang="138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845480" y="6356520"/>
            <a:ext cx="547920" cy="3646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2783632" y="6338880"/>
            <a:ext cx="4992728" cy="69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80808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project has received funding from the European Union’s Horizon 2020 research 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innovation programme under grant agreement No 731667 (MULTIDRONE)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310400" y="1905120"/>
            <a:ext cx="10585800" cy="160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837640" y="169920"/>
            <a:ext cx="3250080" cy="16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15">
            <a:alphaModFix/>
          </a:blip>
          <a:srcRect l="3716" t="940" r="6716" b="13501"/>
          <a:stretch/>
        </p:blipFill>
        <p:spPr>
          <a:xfrm>
            <a:off x="0" y="360"/>
            <a:ext cx="12191763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 rot="-2339969">
            <a:off x="4989644" y="4002437"/>
            <a:ext cx="7199753" cy="35609"/>
          </a:xfrm>
          <a:prstGeom prst="rect">
            <a:avLst/>
          </a:prstGeom>
          <a:gradFill>
            <a:gsLst>
              <a:gs pos="0">
                <a:srgbClr val="FFFFFF">
                  <a:alpha val="24313"/>
                </a:srgbClr>
              </a:gs>
              <a:gs pos="100000">
                <a:srgbClr val="1A5EAA">
                  <a:alpha val="64313"/>
                </a:srgbClr>
              </a:gs>
            </a:gsLst>
            <a:lin ang="234007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 rot="-1740019">
            <a:off x="2968610" y="3574751"/>
            <a:ext cx="7811648" cy="35724"/>
          </a:xfrm>
          <a:prstGeom prst="rect">
            <a:avLst/>
          </a:prstGeom>
          <a:gradFill>
            <a:gsLst>
              <a:gs pos="0">
                <a:srgbClr val="FFFFFF">
                  <a:alpha val="24313"/>
                </a:srgbClr>
              </a:gs>
              <a:gs pos="100000">
                <a:srgbClr val="1A5EAA">
                  <a:alpha val="64313"/>
                </a:srgbClr>
              </a:gs>
            </a:gsLst>
            <a:lin ang="17398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 rot="-1379971">
            <a:off x="1867269" y="2960326"/>
            <a:ext cx="7811664" cy="35493"/>
          </a:xfrm>
          <a:prstGeom prst="rect">
            <a:avLst/>
          </a:prstGeom>
          <a:gradFill>
            <a:gsLst>
              <a:gs pos="0">
                <a:srgbClr val="FFFFFF">
                  <a:alpha val="24313"/>
                </a:srgbClr>
              </a:gs>
              <a:gs pos="100000">
                <a:srgbClr val="1A5EAA">
                  <a:alpha val="64313"/>
                </a:srgbClr>
              </a:gs>
            </a:gsLst>
            <a:lin ang="13799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845480" y="6356520"/>
            <a:ext cx="547920" cy="36468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2783632" y="6338880"/>
            <a:ext cx="49926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80808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project has received funding from the European Union’s Horizon 2020 research </a:t>
            </a:r>
            <a:br>
              <a:rPr lang="en-US" sz="1000" b="0" i="0" u="none" strike="noStrike" cap="none">
                <a:solidFill>
                  <a:srgbClr val="808080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-US" sz="1000" b="0" i="0" u="none" strike="noStrike" cap="none">
                <a:solidFill>
                  <a:srgbClr val="808080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innovation programme under grant agreement No 731667 (MULTIDRONE)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315800" y="365040"/>
            <a:ext cx="7521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315800" y="1825560"/>
            <a:ext cx="100374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tas@aiia.csd.auth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ultidrone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ia.csd.auth.g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carus.csd.auth.gr/" TargetMode="External"/><Relationship Id="rId4" Type="http://schemas.openxmlformats.org/officeDocument/2006/relationships/hyperlink" Target="http://asi.politecnica.unige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itas@aiia.csd.auth.g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cs.google.com/spreadsheets/d/1p1g-wvEnFPA4XxDF68zvPZkVx_SxrycVlMEMrCOVyfI/edit?usp=sharing" TargetMode="External"/><Relationship Id="rId5" Type="http://schemas.openxmlformats.org/officeDocument/2006/relationships/hyperlink" Target="https://docs.google.com/spreadsheets/d/1JAB6sFMjfPl6JEAnsPc2PnJfp7tj-wcSKb6zrMyO2FY/edit?usp=sharing" TargetMode="External"/><Relationship Id="rId4" Type="http://schemas.openxmlformats.org/officeDocument/2006/relationships/hyperlink" Target="http://www.multidrone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1487488" y="3717032"/>
            <a:ext cx="9609840" cy="1237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6800" rIns="91425" bIns="468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92545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92545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Presenter: Prof. Ioannis Pitas 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92545"/>
                </a:solidFill>
                <a:latin typeface="Titillium Web"/>
                <a:ea typeface="Titillium Web"/>
                <a:cs typeface="Titillium Web"/>
                <a:sym typeface="Titillium Web"/>
              </a:rPr>
              <a:t>Aristotle University of Thessaloniki</a:t>
            </a:r>
            <a:br>
              <a:rPr lang="en-US" sz="2400" b="1" i="0" u="none" strike="noStrike" cap="none" dirty="0">
                <a:solidFill>
                  <a:srgbClr val="092545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-US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pitas@aiia.csd.auth.gr</a:t>
            </a:r>
            <a:endParaRPr lang="en-US" sz="24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2400"/>
            </a:pPr>
            <a:r>
              <a:rPr lang="en-US" sz="2400" b="1" dirty="0">
                <a:solidFill>
                  <a:srgbClr val="002060"/>
                </a:solidFill>
              </a:rPr>
              <a:t>http://www.aiia.csd.auth.gr/</a:t>
            </a:r>
            <a:endParaRPr sz="2400" b="1" i="0" u="none" strike="noStrike" cap="none" dirty="0">
              <a:solidFill>
                <a:srgbClr val="00206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www.multidrone.eu</a:t>
            </a:r>
            <a:endParaRPr sz="2400" b="1" i="0" u="none" strike="noStrike" cap="none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 i="0" u="none" strike="noStrike" cap="none" dirty="0">
                <a:solidFill>
                  <a:srgbClr val="092545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800" b="1" i="0" u="none" strike="noStrike" cap="none" dirty="0">
                <a:solidFill>
                  <a:srgbClr val="09254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1127448" y="1302513"/>
            <a:ext cx="10036800" cy="1604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rgbClr val="0F243E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Research &amp; employment opportunities at AIIA lab</a:t>
            </a:r>
            <a:endParaRPr sz="4400" b="1" i="0" u="none" strike="noStrike" cap="none" dirty="0">
              <a:solidFill>
                <a:srgbClr val="0F243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1315800" y="188218"/>
            <a:ext cx="752148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dirty="0">
                <a:solidFill>
                  <a:srgbClr val="092545"/>
                </a:solidFill>
                <a:latin typeface="Titillium Web"/>
                <a:ea typeface="Calibri"/>
                <a:cs typeface="Calibri"/>
                <a:sym typeface="Titillium Web"/>
              </a:rPr>
              <a:t>Options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299032" y="1253520"/>
            <a:ext cx="100375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660" lvl="0" indent="-342900" algn="just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400" b="1">
                <a:latin typeface="Titillium Web"/>
                <a:ea typeface="Titillium Web"/>
                <a:cs typeface="Titillium Web"/>
                <a:sym typeface="Titillium Web"/>
              </a:rPr>
              <a:t>AIIA Lab </a:t>
            </a:r>
            <a:r>
              <a:rPr lang="en-US" sz="2400" b="1"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http://www.aiia.csd.auth.gr/</a:t>
            </a:r>
            <a:endParaRPr lang="en-US" sz="2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95660" lvl="0" indent="-342900" algn="just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400" b="1">
                <a:latin typeface="Titillium Web"/>
                <a:ea typeface="Titillium Web"/>
                <a:cs typeface="Titillium Web"/>
                <a:sym typeface="Titillium Web"/>
              </a:rPr>
              <a:t>PhD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researcher postdoc positions (funded)</a:t>
            </a:r>
          </a:p>
          <a:p>
            <a:pPr marL="495660" indent="-342900" algn="just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Machine learning, computer vision for drone imaging</a:t>
            </a:r>
            <a:endParaRPr lang="en-US" sz="240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9566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</a:rPr>
              <a:t>International competition on fast convolutions/CNNs</a:t>
            </a:r>
          </a:p>
          <a:p>
            <a:pPr marL="49566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Organization, execution</a:t>
            </a:r>
          </a:p>
          <a:p>
            <a:pPr marL="495660" lvl="0" indent="-342900" algn="just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IEEE Autonomous Systems </a:t>
            </a: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</a:rPr>
              <a:t>Initiative </a:t>
            </a: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http://asi.politecnica.unige.it/</a:t>
            </a:r>
            <a:endParaRPr lang="en-US" sz="2400" b="1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9566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Organization of student groups</a:t>
            </a:r>
            <a:endParaRPr lang="en-US" sz="240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95660" indent="-342900" algn="just">
              <a:lnSpc>
                <a:spcPct val="12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</a:rPr>
              <a:t>Icarus research group </a:t>
            </a: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  <a:t>http://icarus.csd.auth.gr/</a:t>
            </a:r>
            <a:endParaRPr lang="en-US" sz="24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9566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“Follow-me” drones, drone privacy by design.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</a:p>
          <a:p>
            <a:pPr marL="49566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4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9566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13613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/>
        </p:nvSpPr>
        <p:spPr>
          <a:xfrm>
            <a:off x="99694" y="978120"/>
            <a:ext cx="10251360" cy="285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92545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Expression of Interest</a:t>
            </a:r>
            <a:br>
              <a:rPr lang="en-US" sz="6000" b="1" i="0" u="none" strike="noStrike" cap="none" dirty="0">
                <a:solidFill>
                  <a:srgbClr val="092545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-US" sz="6000" b="1" i="0" u="none" strike="noStrike" cap="none" dirty="0">
                <a:solidFill>
                  <a:srgbClr val="092545"/>
                </a:solidFill>
                <a:latin typeface="Titillium Web"/>
                <a:ea typeface="Titillium Web"/>
                <a:cs typeface="Titillium Web"/>
                <a:sym typeface="Titillium Web"/>
              </a:rPr>
              <a:t/>
            </a:r>
            <a:br>
              <a:rPr lang="en-US" sz="6000" b="1" i="0" u="none" strike="noStrike" cap="none" dirty="0">
                <a:solidFill>
                  <a:srgbClr val="092545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-US" sz="6000" b="1" i="0" u="none" strike="noStrike" cap="none" dirty="0">
                <a:solidFill>
                  <a:srgbClr val="092545"/>
                </a:solidFill>
                <a:latin typeface="Titillium Web"/>
                <a:ea typeface="Titillium Web"/>
                <a:cs typeface="Titillium Web"/>
                <a:sym typeface="Titillium Web"/>
              </a:rPr>
              <a:t/>
            </a:r>
            <a:br>
              <a:rPr lang="en-US" sz="6000" b="1" i="0" u="none" strike="noStrike" cap="none" dirty="0">
                <a:solidFill>
                  <a:srgbClr val="092545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Shape 603"/>
          <p:cNvSpPr txBox="1"/>
          <p:nvPr/>
        </p:nvSpPr>
        <p:spPr>
          <a:xfrm>
            <a:off x="709560" y="1715678"/>
            <a:ext cx="10508760" cy="398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latin typeface="Titillium Web"/>
                <a:ea typeface="Titillium Web"/>
                <a:cs typeface="Titillium Web"/>
                <a:sym typeface="Titillium Web"/>
              </a:rPr>
              <a:t>1) Send email CV to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: Prof. I. Pitas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pitas@aiia.csd.auth.gr</a:t>
            </a:r>
            <a:r>
              <a:rPr lang="en-US" sz="3200" dirty="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www.multidrone.eu</a:t>
            </a:r>
            <a:endParaRPr lang="en-US" sz="3200" b="1" i="0" u="none" strike="noStrike" cap="none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</a:t>
            </a:r>
            <a:endParaRPr lang="en-US" sz="3200" b="1" i="0" u="none" strike="noStrike" cap="none" dirty="0">
              <a:solidFill>
                <a:srgbClr val="00206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tx1"/>
                </a:solidFill>
                <a:latin typeface="Titillium Web"/>
                <a:ea typeface="Titillium Web"/>
                <a:cs typeface="Titillium Web"/>
                <a:sym typeface="Titillium Web"/>
              </a:rPr>
              <a:t>2) Upload your personal data at:</a:t>
            </a:r>
          </a:p>
          <a:p>
            <a:r>
              <a:rPr lang="en-US" dirty="0"/>
              <a:t>Icarus Team: </a:t>
            </a:r>
          </a:p>
          <a:p>
            <a:r>
              <a:rPr lang="en-US" u="sng" dirty="0">
                <a:hlinkClick r:id="rId5"/>
              </a:rPr>
              <a:t>https://docs.google.com/spreadsheets/d/1JAB6sFMjfPl6JEAnsPc2PnJfp7tj-wcSKb6zrMyO2FY/edit?usp=sharing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Cuda</a:t>
            </a:r>
            <a:r>
              <a:rPr lang="en-US" dirty="0"/>
              <a:t> Competition: </a:t>
            </a:r>
          </a:p>
          <a:p>
            <a:r>
              <a:rPr lang="en-US" u="sng" dirty="0">
                <a:hlinkClick r:id="rId6"/>
              </a:rPr>
              <a:t>https://docs.google.com/spreadsheets/d/1p1g-wvEnFPA4XxDF68zvPZkVx_SxrycVlMEMrCOVyfI/edit?usp=sharing</a:t>
            </a:r>
            <a:endParaRPr lang="en-US" sz="3200" b="1" dirty="0">
              <a:solidFill>
                <a:schemeClr val="tx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rPr>
              <a:t>3) </a:t>
            </a:r>
            <a:r>
              <a:rPr lang="en-US" sz="2800" b="1" i="0" u="none" strike="noStrike" cap="none" dirty="0">
                <a:solidFill>
                  <a:schemeClr val="tx1"/>
                </a:solidFill>
                <a:latin typeface="Titillium Web"/>
                <a:ea typeface="Titillium Web"/>
                <a:cs typeface="Titillium Web"/>
                <a:sym typeface="Titillium Web"/>
              </a:rPr>
              <a:t>Meetings: Thursdays 19:00-21:00, AUTH H1/H4 Biology building. </a:t>
            </a:r>
            <a:endParaRPr sz="2800" b="1" i="0" u="none" strike="noStrike" cap="none" dirty="0">
              <a:solidFill>
                <a:schemeClr val="tx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ltidrone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111</Words>
  <Application>Microsoft Office PowerPoint</Application>
  <PresentationFormat>Ευρεία οθόνη</PresentationFormat>
  <Paragraphs>33</Paragraphs>
  <Slides>3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</vt:i4>
      </vt:variant>
    </vt:vector>
  </HeadingPairs>
  <TitlesOfParts>
    <vt:vector size="8" baseType="lpstr">
      <vt:lpstr>Calibri</vt:lpstr>
      <vt:lpstr>Arial</vt:lpstr>
      <vt:lpstr>Titillium Web</vt:lpstr>
      <vt:lpstr>Multidrone template</vt:lpstr>
      <vt:lpstr>Office Theme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Ειρήνη Τρίκκα</dc:creator>
  <cp:lastModifiedBy>Χρήστης των Windows</cp:lastModifiedBy>
  <cp:revision>146</cp:revision>
  <dcterms:modified xsi:type="dcterms:W3CDTF">2018-10-23T06:49:11Z</dcterms:modified>
</cp:coreProperties>
</file>